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5" r:id="rId2"/>
    <p:sldId id="264" r:id="rId3"/>
    <p:sldId id="280" r:id="rId4"/>
    <p:sldId id="261" r:id="rId5"/>
    <p:sldId id="262" r:id="rId6"/>
    <p:sldId id="263" r:id="rId7"/>
    <p:sldId id="266" r:id="rId8"/>
    <p:sldId id="267" r:id="rId9"/>
    <p:sldId id="272" r:id="rId10"/>
    <p:sldId id="277" r:id="rId11"/>
    <p:sldId id="282" r:id="rId12"/>
    <p:sldId id="284" r:id="rId13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11" autoAdjust="0"/>
    <p:restoredTop sz="94610"/>
  </p:normalViewPr>
  <p:slideViewPr>
    <p:cSldViewPr snapToGrid="0" snapToObjects="1">
      <p:cViewPr varScale="1">
        <p:scale>
          <a:sx n="121" d="100"/>
          <a:sy n="121" d="100"/>
        </p:scale>
        <p:origin x="9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63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67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31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26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69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3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52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6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-4092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Text 2"/>
          <p:cNvSpPr/>
          <p:nvPr/>
        </p:nvSpPr>
        <p:spPr>
          <a:xfrm>
            <a:off x="791528" y="2413616"/>
            <a:ext cx="7560945" cy="163429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482"/>
              </a:lnSpc>
              <a:buNone/>
            </a:pPr>
            <a:r>
              <a:rPr lang="en-US" sz="4000" b="1" dirty="0">
                <a:solidFill>
                  <a:srgbClr val="60A9FF"/>
                </a:solidFill>
                <a:latin typeface="Barlow" pitchFamily="34" charset="0"/>
              </a:rPr>
              <a:t>Admission</a:t>
            </a:r>
            <a:r>
              <a:rPr lang="ko-KR" altLang="en-US" sz="4000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4000" b="1" dirty="0">
                <a:solidFill>
                  <a:srgbClr val="60A9FF"/>
                </a:solidFill>
                <a:latin typeface="Barlow" pitchFamily="34" charset="0"/>
              </a:rPr>
              <a:t>Webhook </a:t>
            </a:r>
            <a:r>
              <a:rPr lang="ko-KR" altLang="en-US" sz="4000" b="1" dirty="0">
                <a:solidFill>
                  <a:srgbClr val="60A9FF"/>
                </a:solidFill>
                <a:latin typeface="Barlow" pitchFamily="34" charset="0"/>
              </a:rPr>
              <a:t>과</a:t>
            </a:r>
            <a:endParaRPr lang="en-US" altLang="ko-KR" sz="4000" b="1" dirty="0">
              <a:solidFill>
                <a:srgbClr val="60A9FF"/>
              </a:solidFill>
              <a:latin typeface="Barlow" pitchFamily="34" charset="0"/>
            </a:endParaRPr>
          </a:p>
          <a:p>
            <a:pPr marL="0" indent="0">
              <a:lnSpc>
                <a:spcPts val="6482"/>
              </a:lnSpc>
              <a:buNone/>
            </a:pPr>
            <a:r>
              <a:rPr lang="ko-KR" altLang="en-US" sz="4000" b="1" dirty="0">
                <a:solidFill>
                  <a:srgbClr val="60A9FF"/>
                </a:solidFill>
                <a:latin typeface="Barlow" pitchFamily="34" charset="0"/>
              </a:rPr>
              <a:t>컨테이너 리소스 관리</a:t>
            </a:r>
            <a:endParaRPr lang="en-US" sz="4000" dirty="0"/>
          </a:p>
        </p:txBody>
      </p:sp>
      <p:sp>
        <p:nvSpPr>
          <p:cNvPr id="5" name="Text 3"/>
          <p:cNvSpPr/>
          <p:nvPr/>
        </p:nvSpPr>
        <p:spPr>
          <a:xfrm>
            <a:off x="791528" y="4362165"/>
            <a:ext cx="7560945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endParaRPr lang="en-US" sz="1662" dirty="0"/>
          </a:p>
        </p:txBody>
      </p:sp>
      <p:sp>
        <p:nvSpPr>
          <p:cNvPr id="6" name="Shape 4"/>
          <p:cNvSpPr/>
          <p:nvPr/>
        </p:nvSpPr>
        <p:spPr>
          <a:xfrm>
            <a:off x="889398" y="5430694"/>
            <a:ext cx="337661" cy="335178"/>
          </a:xfrm>
          <a:prstGeom prst="roundRect">
            <a:avLst>
              <a:gd name="adj" fmla="val 27278299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">
            <a:solidFill>
              <a:srgbClr val="FFFFF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234678" y="5383538"/>
            <a:ext cx="1409700" cy="36661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909"/>
              </a:lnSpc>
              <a:buNone/>
            </a:pPr>
            <a:r>
              <a:rPr lang="en-US" sz="2078" b="1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by </a:t>
            </a:r>
            <a:r>
              <a:rPr lang="ko-KR" altLang="en-US" sz="2078" b="1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동막골</a:t>
            </a:r>
            <a:endParaRPr lang="en-US" sz="2078" dirty="0"/>
          </a:p>
        </p:txBody>
      </p:sp>
      <p:sp>
        <p:nvSpPr>
          <p:cNvPr id="17" name="Text 3">
            <a:extLst>
              <a:ext uri="{FF2B5EF4-FFF2-40B4-BE49-F238E27FC236}">
                <a16:creationId xmlns:a16="http://schemas.microsoft.com/office/drawing/2014/main" id="{0170464B-69BD-D28D-063D-39BDCB6FC900}"/>
              </a:ext>
            </a:extLst>
          </p:cNvPr>
          <p:cNvSpPr/>
          <p:nvPr/>
        </p:nvSpPr>
        <p:spPr>
          <a:xfrm>
            <a:off x="943928" y="4514565"/>
            <a:ext cx="7560945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쿠버네티스에서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admission webhook을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이용한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LXCFS 대해 소개하겠습니다. </a:t>
            </a:r>
            <a:endParaRPr lang="en-US" sz="1662" dirty="0"/>
          </a:p>
        </p:txBody>
      </p:sp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7C9D5B62-7FE4-C96A-7BAB-D47930590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9908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20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590952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LXCFS</a:t>
            </a:r>
            <a:r>
              <a:rPr lang="ko-KR" altLang="en-US" sz="4155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on</a:t>
            </a:r>
            <a:r>
              <a:rPr lang="ko-KR" altLang="en-US" sz="4155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Kubernetes</a:t>
            </a:r>
            <a:endParaRPr lang="en-US" altLang="ko-KR" sz="4155" dirty="0"/>
          </a:p>
        </p:txBody>
      </p:sp>
      <p:sp>
        <p:nvSpPr>
          <p:cNvPr id="6" name="Text 3"/>
          <p:cNvSpPr/>
          <p:nvPr/>
        </p:nvSpPr>
        <p:spPr>
          <a:xfrm>
            <a:off x="7057837" y="3460989"/>
            <a:ext cx="6266259" cy="349270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34BF078-D234-4A1A-E081-5E5C494A1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873" y="1902941"/>
            <a:ext cx="3540927" cy="494335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59405A2F-53C6-8D54-90B4-1A779D513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968" y="3480014"/>
            <a:ext cx="7600559" cy="130892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911BAFC4-A19C-EB53-8E9C-9F3516811F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968" y="4788938"/>
            <a:ext cx="7600559" cy="2057353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60C3A01D-55F8-A197-152C-0AA8422F7A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000" t="29680"/>
          <a:stretch/>
        </p:blipFill>
        <p:spPr>
          <a:xfrm>
            <a:off x="5780968" y="1926427"/>
            <a:ext cx="6744641" cy="1011546"/>
          </a:xfrm>
          <a:prstGeom prst="rect">
            <a:avLst/>
          </a:prstGeom>
        </p:spPr>
      </p:pic>
      <p:sp>
        <p:nvSpPr>
          <p:cNvPr id="15" name="Text 9">
            <a:extLst>
              <a:ext uri="{FF2B5EF4-FFF2-40B4-BE49-F238E27FC236}">
                <a16:creationId xmlns:a16="http://schemas.microsoft.com/office/drawing/2014/main" id="{79BEA56A-5934-529C-E69A-81A0957C131D}"/>
              </a:ext>
            </a:extLst>
          </p:cNvPr>
          <p:cNvSpPr/>
          <p:nvPr/>
        </p:nvSpPr>
        <p:spPr>
          <a:xfrm>
            <a:off x="5737374" y="1420675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Webhook Logs</a:t>
            </a:r>
            <a:endParaRPr lang="en-US" sz="2078" dirty="0"/>
          </a:p>
        </p:txBody>
      </p:sp>
      <p:sp>
        <p:nvSpPr>
          <p:cNvPr id="16" name="Text 9">
            <a:extLst>
              <a:ext uri="{FF2B5EF4-FFF2-40B4-BE49-F238E27FC236}">
                <a16:creationId xmlns:a16="http://schemas.microsoft.com/office/drawing/2014/main" id="{687695BF-E164-48B5-B4E9-38472AED6008}"/>
              </a:ext>
            </a:extLst>
          </p:cNvPr>
          <p:cNvSpPr/>
          <p:nvPr/>
        </p:nvSpPr>
        <p:spPr>
          <a:xfrm>
            <a:off x="5737374" y="3085412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Result</a:t>
            </a:r>
            <a:endParaRPr lang="en-US" sz="2078" dirty="0"/>
          </a:p>
        </p:txBody>
      </p:sp>
      <p:sp>
        <p:nvSpPr>
          <p:cNvPr id="19" name="Text 9">
            <a:extLst>
              <a:ext uri="{FF2B5EF4-FFF2-40B4-BE49-F238E27FC236}">
                <a16:creationId xmlns:a16="http://schemas.microsoft.com/office/drawing/2014/main" id="{6756FC4D-E66F-9638-DE7D-CC1D5CD0DD37}"/>
              </a:ext>
            </a:extLst>
          </p:cNvPr>
          <p:cNvSpPr/>
          <p:nvPr/>
        </p:nvSpPr>
        <p:spPr>
          <a:xfrm>
            <a:off x="1248873" y="1423143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</a:rPr>
              <a:t>Example</a:t>
            </a:r>
            <a:endParaRPr lang="en-US" sz="2078" dirty="0"/>
          </a:p>
        </p:txBody>
      </p:sp>
    </p:spTree>
    <p:extLst>
      <p:ext uri="{BB962C8B-B14F-4D97-AF65-F5344CB8AC3E}">
        <p14:creationId xmlns:p14="http://schemas.microsoft.com/office/powerpoint/2010/main" val="1393678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693946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sz="4155" b="1" dirty="0">
                <a:solidFill>
                  <a:srgbClr val="60A9FF"/>
                </a:solidFill>
                <a:latin typeface="Barlow" pitchFamily="34" charset="0"/>
              </a:rPr>
              <a:t>And Others</a:t>
            </a:r>
            <a:endParaRPr lang="en-US" sz="4155" dirty="0"/>
          </a:p>
        </p:txBody>
      </p:sp>
      <p:sp>
        <p:nvSpPr>
          <p:cNvPr id="5" name="Shape 3"/>
          <p:cNvSpPr/>
          <p:nvPr/>
        </p:nvSpPr>
        <p:spPr>
          <a:xfrm>
            <a:off x="7267813" y="1902942"/>
            <a:ext cx="94893" cy="429420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6" name="Shape 4"/>
          <p:cNvSpPr/>
          <p:nvPr/>
        </p:nvSpPr>
        <p:spPr>
          <a:xfrm>
            <a:off x="7552670" y="2287936"/>
            <a:ext cx="738783" cy="94195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7" name="Shape 5"/>
          <p:cNvSpPr/>
          <p:nvPr/>
        </p:nvSpPr>
        <p:spPr>
          <a:xfrm>
            <a:off x="7077730" y="2099368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8" name="Text 6"/>
          <p:cNvSpPr/>
          <p:nvPr/>
        </p:nvSpPr>
        <p:spPr>
          <a:xfrm>
            <a:off x="7257990" y="2130806"/>
            <a:ext cx="11430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1</a:t>
            </a:r>
            <a:endParaRPr lang="en-US" sz="2493" dirty="0"/>
          </a:p>
        </p:txBody>
      </p:sp>
      <p:sp>
        <p:nvSpPr>
          <p:cNvPr id="9" name="Text 7"/>
          <p:cNvSpPr/>
          <p:nvPr/>
        </p:nvSpPr>
        <p:spPr>
          <a:xfrm>
            <a:off x="8476178" y="2112369"/>
            <a:ext cx="5362694" cy="68075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01"/>
              </a:lnSpc>
              <a:buNone/>
            </a:pPr>
            <a:r>
              <a:rPr lang="ko-KR" alt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구체적인 영향</a:t>
            </a:r>
            <a:endParaRPr lang="en-US" sz="2078" dirty="0"/>
          </a:p>
        </p:txBody>
      </p:sp>
      <p:sp>
        <p:nvSpPr>
          <p:cNvPr id="10" name="Text 8"/>
          <p:cNvSpPr/>
          <p:nvPr/>
        </p:nvSpPr>
        <p:spPr>
          <a:xfrm>
            <a:off x="8476178" y="2623603"/>
            <a:ext cx="5362694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컨테이너 기반 개발환경에서 실행환경 개선</a:t>
            </a:r>
            <a:endParaRPr lang="en-US" sz="1662" dirty="0"/>
          </a:p>
        </p:txBody>
      </p:sp>
      <p:sp>
        <p:nvSpPr>
          <p:cNvPr id="11" name="Shape 9"/>
          <p:cNvSpPr/>
          <p:nvPr/>
        </p:nvSpPr>
        <p:spPr>
          <a:xfrm>
            <a:off x="6338947" y="3335428"/>
            <a:ext cx="738783" cy="94195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12" name="Shape 10"/>
          <p:cNvSpPr/>
          <p:nvPr/>
        </p:nvSpPr>
        <p:spPr>
          <a:xfrm>
            <a:off x="7077730" y="3146860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3" name="Text 11"/>
          <p:cNvSpPr/>
          <p:nvPr/>
        </p:nvSpPr>
        <p:spPr>
          <a:xfrm>
            <a:off x="7227510" y="3178298"/>
            <a:ext cx="17526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2</a:t>
            </a:r>
            <a:endParaRPr lang="en-US" sz="2493" dirty="0"/>
          </a:p>
        </p:txBody>
      </p:sp>
      <p:sp>
        <p:nvSpPr>
          <p:cNvPr id="14" name="Text 12"/>
          <p:cNvSpPr/>
          <p:nvPr/>
        </p:nvSpPr>
        <p:spPr>
          <a:xfrm>
            <a:off x="2618542" y="3159861"/>
            <a:ext cx="3535680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701"/>
              </a:lnSpc>
              <a:buNone/>
            </a:pP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Other </a:t>
            </a:r>
            <a:r>
              <a:rPr lang="en-US" altLang="ko-KR" sz="2078" b="1" dirty="0" err="1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Usecase</a:t>
            </a:r>
            <a:endParaRPr lang="en-US" sz="2078" dirty="0"/>
          </a:p>
        </p:txBody>
      </p:sp>
      <p:sp>
        <p:nvSpPr>
          <p:cNvPr id="15" name="Text 13"/>
          <p:cNvSpPr/>
          <p:nvPr/>
        </p:nvSpPr>
        <p:spPr>
          <a:xfrm>
            <a:off x="791528" y="3566952"/>
            <a:ext cx="5362694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992"/>
              </a:lnSpc>
              <a:buNone/>
            </a:pP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Tencent Linux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와 전신인 </a:t>
            </a:r>
            <a:r>
              <a:rPr lang="en-US" altLang="ko-KR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penCloudOS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에서는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  <a:p>
            <a:pPr marL="0" indent="0" algn="r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기본적으로 적용</a:t>
            </a:r>
            <a:endParaRPr lang="en-US" sz="1662" dirty="0"/>
          </a:p>
        </p:txBody>
      </p:sp>
      <p:sp>
        <p:nvSpPr>
          <p:cNvPr id="16" name="Shape 14"/>
          <p:cNvSpPr/>
          <p:nvPr/>
        </p:nvSpPr>
        <p:spPr>
          <a:xfrm>
            <a:off x="7552670" y="4539754"/>
            <a:ext cx="738783" cy="94195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17" name="Shape 15"/>
          <p:cNvSpPr/>
          <p:nvPr/>
        </p:nvSpPr>
        <p:spPr>
          <a:xfrm>
            <a:off x="7077730" y="4351186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8" name="Text 16"/>
          <p:cNvSpPr/>
          <p:nvPr/>
        </p:nvSpPr>
        <p:spPr>
          <a:xfrm>
            <a:off x="7231320" y="4382624"/>
            <a:ext cx="16764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3</a:t>
            </a:r>
            <a:endParaRPr lang="en-US" sz="2493" dirty="0"/>
          </a:p>
        </p:txBody>
      </p:sp>
      <p:sp>
        <p:nvSpPr>
          <p:cNvPr id="19" name="Text 17"/>
          <p:cNvSpPr/>
          <p:nvPr/>
        </p:nvSpPr>
        <p:spPr>
          <a:xfrm>
            <a:off x="8476178" y="4364187"/>
            <a:ext cx="5362694" cy="68075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01"/>
              </a:lnSpc>
              <a:buNone/>
            </a:pP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CPU Manager</a:t>
            </a:r>
            <a:endParaRPr lang="en-US" altLang="ko-KR" sz="2078" dirty="0"/>
          </a:p>
        </p:txBody>
      </p:sp>
      <p:sp>
        <p:nvSpPr>
          <p:cNvPr id="20" name="Text 18"/>
          <p:cNvSpPr/>
          <p:nvPr/>
        </p:nvSpPr>
        <p:spPr>
          <a:xfrm>
            <a:off x="8476178" y="4822634"/>
            <a:ext cx="5362694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92"/>
              </a:lnSpc>
              <a:buNone/>
            </a:pP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Static </a:t>
            </a:r>
            <a:r>
              <a:rPr lang="en-US" altLang="ko-KR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Cpu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Core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할당으로 온전한 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Core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사용 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endParaRPr lang="en-US" altLang="ko-KR" sz="1662" dirty="0"/>
          </a:p>
        </p:txBody>
      </p:sp>
      <p:sp>
        <p:nvSpPr>
          <p:cNvPr id="31" name="Shape 9">
            <a:extLst>
              <a:ext uri="{FF2B5EF4-FFF2-40B4-BE49-F238E27FC236}">
                <a16:creationId xmlns:a16="http://schemas.microsoft.com/office/drawing/2014/main" id="{A415570E-C750-DAC0-894C-5306476E2123}"/>
              </a:ext>
            </a:extLst>
          </p:cNvPr>
          <p:cNvSpPr/>
          <p:nvPr/>
        </p:nvSpPr>
        <p:spPr>
          <a:xfrm>
            <a:off x="6338947" y="5717640"/>
            <a:ext cx="738783" cy="94195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2" name="Shape 10">
            <a:extLst>
              <a:ext uri="{FF2B5EF4-FFF2-40B4-BE49-F238E27FC236}">
                <a16:creationId xmlns:a16="http://schemas.microsoft.com/office/drawing/2014/main" id="{5F1FA5E9-AE9A-AC94-790B-43796A558EA5}"/>
              </a:ext>
            </a:extLst>
          </p:cNvPr>
          <p:cNvSpPr/>
          <p:nvPr/>
        </p:nvSpPr>
        <p:spPr>
          <a:xfrm>
            <a:off x="7077730" y="5529072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33" name="Text 11">
            <a:extLst>
              <a:ext uri="{FF2B5EF4-FFF2-40B4-BE49-F238E27FC236}">
                <a16:creationId xmlns:a16="http://schemas.microsoft.com/office/drawing/2014/main" id="{A6760D6B-480E-E003-FED7-E37092507109}"/>
              </a:ext>
            </a:extLst>
          </p:cNvPr>
          <p:cNvSpPr/>
          <p:nvPr/>
        </p:nvSpPr>
        <p:spPr>
          <a:xfrm>
            <a:off x="7227510" y="5560510"/>
            <a:ext cx="17526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4</a:t>
            </a:r>
            <a:endParaRPr lang="en-US" sz="2493" dirty="0"/>
          </a:p>
        </p:txBody>
      </p:sp>
      <p:sp>
        <p:nvSpPr>
          <p:cNvPr id="34" name="Text 12">
            <a:extLst>
              <a:ext uri="{FF2B5EF4-FFF2-40B4-BE49-F238E27FC236}">
                <a16:creationId xmlns:a16="http://schemas.microsoft.com/office/drawing/2014/main" id="{205A6ADE-485E-4EEF-7E35-2C53D2FEC93F}"/>
              </a:ext>
            </a:extLst>
          </p:cNvPr>
          <p:cNvSpPr/>
          <p:nvPr/>
        </p:nvSpPr>
        <p:spPr>
          <a:xfrm>
            <a:off x="2618542" y="5542073"/>
            <a:ext cx="3535680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Other Interesting</a:t>
            </a:r>
            <a:endParaRPr lang="en-US" sz="2078" dirty="0"/>
          </a:p>
        </p:txBody>
      </p:sp>
      <p:sp>
        <p:nvSpPr>
          <p:cNvPr id="35" name="Text 13">
            <a:extLst>
              <a:ext uri="{FF2B5EF4-FFF2-40B4-BE49-F238E27FC236}">
                <a16:creationId xmlns:a16="http://schemas.microsoft.com/office/drawing/2014/main" id="{F93562CC-82FE-8441-726D-5ACA3A8F346B}"/>
              </a:ext>
            </a:extLst>
          </p:cNvPr>
          <p:cNvSpPr/>
          <p:nvPr/>
        </p:nvSpPr>
        <p:spPr>
          <a:xfrm>
            <a:off x="791528" y="5992129"/>
            <a:ext cx="5362694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Koordinator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소개</a:t>
            </a:r>
            <a:endParaRPr lang="en-US" sz="1662" dirty="0"/>
          </a:p>
        </p:txBody>
      </p:sp>
      <p:sp>
        <p:nvSpPr>
          <p:cNvPr id="36" name="Shape 14">
            <a:extLst>
              <a:ext uri="{FF2B5EF4-FFF2-40B4-BE49-F238E27FC236}">
                <a16:creationId xmlns:a16="http://schemas.microsoft.com/office/drawing/2014/main" id="{4E2B91DB-78D9-96AE-B917-D9AD5201FAFD}"/>
              </a:ext>
            </a:extLst>
          </p:cNvPr>
          <p:cNvSpPr/>
          <p:nvPr/>
        </p:nvSpPr>
        <p:spPr>
          <a:xfrm>
            <a:off x="7552670" y="6921966"/>
            <a:ext cx="738783" cy="94195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7" name="Shape 15">
            <a:extLst>
              <a:ext uri="{FF2B5EF4-FFF2-40B4-BE49-F238E27FC236}">
                <a16:creationId xmlns:a16="http://schemas.microsoft.com/office/drawing/2014/main" id="{DFC98202-8979-94C1-CFB8-F901A721C38D}"/>
              </a:ext>
            </a:extLst>
          </p:cNvPr>
          <p:cNvSpPr/>
          <p:nvPr/>
        </p:nvSpPr>
        <p:spPr>
          <a:xfrm>
            <a:off x="7077730" y="6733398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38" name="Text 16">
            <a:extLst>
              <a:ext uri="{FF2B5EF4-FFF2-40B4-BE49-F238E27FC236}">
                <a16:creationId xmlns:a16="http://schemas.microsoft.com/office/drawing/2014/main" id="{C7FC067F-3D86-5823-C39A-74BBB0E8B7DB}"/>
              </a:ext>
            </a:extLst>
          </p:cNvPr>
          <p:cNvSpPr/>
          <p:nvPr/>
        </p:nvSpPr>
        <p:spPr>
          <a:xfrm>
            <a:off x="7231320" y="6764836"/>
            <a:ext cx="16764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5</a:t>
            </a:r>
            <a:endParaRPr lang="en-US" sz="2493" dirty="0"/>
          </a:p>
        </p:txBody>
      </p:sp>
      <p:sp>
        <p:nvSpPr>
          <p:cNvPr id="39" name="Text 17">
            <a:extLst>
              <a:ext uri="{FF2B5EF4-FFF2-40B4-BE49-F238E27FC236}">
                <a16:creationId xmlns:a16="http://schemas.microsoft.com/office/drawing/2014/main" id="{929B5FB5-D117-0A85-E41A-32101D0B70E4}"/>
              </a:ext>
            </a:extLst>
          </p:cNvPr>
          <p:cNvSpPr/>
          <p:nvPr/>
        </p:nvSpPr>
        <p:spPr>
          <a:xfrm>
            <a:off x="8476178" y="6746399"/>
            <a:ext cx="5362694" cy="68075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01"/>
              </a:lnSpc>
              <a:buNone/>
            </a:pPr>
            <a:r>
              <a:rPr lang="ko-KR" alt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흥미로운 점</a:t>
            </a:r>
            <a:endParaRPr lang="en-US" sz="2078" dirty="0"/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7F14E53E-EC5E-CFB3-537C-599CE167B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16" y="4539754"/>
            <a:ext cx="3125749" cy="284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9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3227581" y="2538705"/>
            <a:ext cx="8175237" cy="131849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Conclusion &amp; Thank You</a:t>
            </a:r>
            <a:endParaRPr lang="en-US" sz="4155" dirty="0"/>
          </a:p>
        </p:txBody>
      </p:sp>
      <p:sp>
        <p:nvSpPr>
          <p:cNvPr id="5" name="Text 3"/>
          <p:cNvSpPr/>
          <p:nvPr/>
        </p:nvSpPr>
        <p:spPr>
          <a:xfrm>
            <a:off x="791528" y="3859280"/>
            <a:ext cx="13047345" cy="284894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이것으로 발표를 마치겠습니다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  <a:p>
            <a:pPr marL="0" indent="0" algn="ctr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들어 주셔서 감사합니다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.</a:t>
            </a:r>
            <a:b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</a:b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궁금한점 자유롭게 질문해주시면 답변 드리겠습니다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.</a:t>
            </a:r>
            <a:endParaRPr lang="en-US" sz="1662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1067915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Proc</a:t>
            </a:r>
            <a:r>
              <a:rPr lang="ko-KR" altLang="en-US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이란</a:t>
            </a:r>
            <a:endParaRPr lang="en-US" altLang="ko-KR" sz="4155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A5E9CD1C-9086-E6DC-75B5-A43811D257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46"/>
          <a:stretch/>
        </p:blipFill>
        <p:spPr>
          <a:xfrm>
            <a:off x="1193962" y="2233533"/>
            <a:ext cx="7135221" cy="3097587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13FE363D-9658-115D-903E-9125CDDCB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6507" y="3325680"/>
            <a:ext cx="9497750" cy="2962688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82F83541-B61A-C72D-B4B7-A6C11088E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3154" y="4495482"/>
            <a:ext cx="8753475" cy="325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81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-1786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1675210" y="2941911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LXC(Linux Container)</a:t>
            </a:r>
            <a:endParaRPr lang="en-US" sz="4155" dirty="0"/>
          </a:p>
        </p:txBody>
      </p:sp>
      <p:sp>
        <p:nvSpPr>
          <p:cNvPr id="5" name="Shape 3"/>
          <p:cNvSpPr/>
          <p:nvPr/>
        </p:nvSpPr>
        <p:spPr>
          <a:xfrm>
            <a:off x="791528" y="4114381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6" name="Text 4"/>
          <p:cNvSpPr/>
          <p:nvPr/>
        </p:nvSpPr>
        <p:spPr>
          <a:xfrm>
            <a:off x="971788" y="4145819"/>
            <a:ext cx="11430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1</a:t>
            </a:r>
            <a:endParaRPr lang="en-US" sz="2493" dirty="0"/>
          </a:p>
        </p:txBody>
      </p:sp>
      <p:sp>
        <p:nvSpPr>
          <p:cNvPr id="7" name="Text 5"/>
          <p:cNvSpPr/>
          <p:nvPr/>
        </p:nvSpPr>
        <p:spPr>
          <a:xfrm>
            <a:off x="1477447" y="4179857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</a:rPr>
              <a:t>Kernel</a:t>
            </a:r>
            <a:r>
              <a:rPr lang="ko-KR" altLang="en-US" sz="2078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</a:rPr>
              <a:t>Namespace</a:t>
            </a:r>
            <a:endParaRPr lang="en-US" sz="2078" dirty="0"/>
          </a:p>
        </p:txBody>
      </p:sp>
      <p:sp>
        <p:nvSpPr>
          <p:cNvPr id="8" name="Text 6"/>
          <p:cNvSpPr/>
          <p:nvPr/>
        </p:nvSpPr>
        <p:spPr>
          <a:xfrm>
            <a:off x="1477447" y="4708744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>
                <a:solidFill>
                  <a:srgbClr val="EEEFF5"/>
                </a:solidFill>
                <a:latin typeface="Montserrat" pitchFamily="34" charset="0"/>
              </a:rPr>
              <a:t>IPC, UTS, mount, PID, network, user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</a:rPr>
              <a:t>을 이용한 시스템 자원 격리</a:t>
            </a:r>
            <a:endParaRPr lang="en-US" sz="1662" dirty="0"/>
          </a:p>
        </p:txBody>
      </p:sp>
      <p:sp>
        <p:nvSpPr>
          <p:cNvPr id="9" name="Shape 7"/>
          <p:cNvSpPr/>
          <p:nvPr/>
        </p:nvSpPr>
        <p:spPr>
          <a:xfrm>
            <a:off x="5211008" y="4114381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0" name="Text 8"/>
          <p:cNvSpPr/>
          <p:nvPr/>
        </p:nvSpPr>
        <p:spPr>
          <a:xfrm>
            <a:off x="5360789" y="4145819"/>
            <a:ext cx="17526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2</a:t>
            </a:r>
            <a:endParaRPr lang="en-US" sz="2493" dirty="0"/>
          </a:p>
        </p:txBody>
      </p:sp>
      <p:sp>
        <p:nvSpPr>
          <p:cNvPr id="11" name="Text 9"/>
          <p:cNvSpPr/>
          <p:nvPr/>
        </p:nvSpPr>
        <p:spPr>
          <a:xfrm>
            <a:off x="5896928" y="4179857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ko-KR" alt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보안정책</a:t>
            </a:r>
            <a:endParaRPr lang="en-US" sz="2078" dirty="0"/>
          </a:p>
        </p:txBody>
      </p:sp>
      <p:sp>
        <p:nvSpPr>
          <p:cNvPr id="12" name="Text 10"/>
          <p:cNvSpPr/>
          <p:nvPr/>
        </p:nvSpPr>
        <p:spPr>
          <a:xfrm>
            <a:off x="5896928" y="4708744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</a:rPr>
              <a:t>AppArmor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</a:rPr>
              <a:t>,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</a:rPr>
              <a:t>SELinux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</a:rPr>
              <a:t>, Seccomp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</a:rPr>
              <a:t>정책을 이용한 작업 제한</a:t>
            </a:r>
            <a:endParaRPr lang="en-US" sz="1662" dirty="0"/>
          </a:p>
        </p:txBody>
      </p:sp>
      <p:sp>
        <p:nvSpPr>
          <p:cNvPr id="13" name="Shape 11"/>
          <p:cNvSpPr/>
          <p:nvPr/>
        </p:nvSpPr>
        <p:spPr>
          <a:xfrm>
            <a:off x="9630489" y="4114381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4" name="Text 12"/>
          <p:cNvSpPr/>
          <p:nvPr/>
        </p:nvSpPr>
        <p:spPr>
          <a:xfrm>
            <a:off x="9784080" y="4145819"/>
            <a:ext cx="16764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3</a:t>
            </a:r>
            <a:endParaRPr lang="en-US" sz="2493" dirty="0"/>
          </a:p>
        </p:txBody>
      </p:sp>
      <p:sp>
        <p:nvSpPr>
          <p:cNvPr id="15" name="Text 13"/>
          <p:cNvSpPr/>
          <p:nvPr/>
        </p:nvSpPr>
        <p:spPr>
          <a:xfrm>
            <a:off x="10316408" y="4179857"/>
            <a:ext cx="2346960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Chroots</a:t>
            </a:r>
            <a:endParaRPr lang="en-US" sz="2078" dirty="0"/>
          </a:p>
        </p:txBody>
      </p:sp>
      <p:sp>
        <p:nvSpPr>
          <p:cNvPr id="16" name="Text 14"/>
          <p:cNvSpPr/>
          <p:nvPr/>
        </p:nvSpPr>
        <p:spPr>
          <a:xfrm>
            <a:off x="10316408" y="4708744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</a:rPr>
              <a:t>파일 시스템을 격리하여 프로세스가 호스트 파일 시스템에 </a:t>
            </a:r>
            <a:r>
              <a:rPr lang="ko-KR" altLang="en-US" sz="1662" dirty="0" err="1">
                <a:solidFill>
                  <a:srgbClr val="EEEFF5"/>
                </a:solidFill>
                <a:latin typeface="Montserrat" pitchFamily="34" charset="0"/>
              </a:rPr>
              <a:t>엑세스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</a:rPr>
              <a:t> 방지</a:t>
            </a:r>
            <a:endParaRPr lang="en-US" sz="1662" dirty="0"/>
          </a:p>
        </p:txBody>
      </p:sp>
      <p:pic>
        <p:nvPicPr>
          <p:cNvPr id="1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625880"/>
          </a:xfrm>
          <a:prstGeom prst="rect">
            <a:avLst/>
          </a:prstGeom>
        </p:spPr>
      </p:pic>
      <p:sp>
        <p:nvSpPr>
          <p:cNvPr id="18" name="Shape 7">
            <a:extLst>
              <a:ext uri="{FF2B5EF4-FFF2-40B4-BE49-F238E27FC236}">
                <a16:creationId xmlns:a16="http://schemas.microsoft.com/office/drawing/2014/main" id="{56E41501-7F95-130D-C751-DA17BF8742D8}"/>
              </a:ext>
            </a:extLst>
          </p:cNvPr>
          <p:cNvSpPr/>
          <p:nvPr/>
        </p:nvSpPr>
        <p:spPr>
          <a:xfrm>
            <a:off x="3088837" y="6161916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9" name="Text 8">
            <a:extLst>
              <a:ext uri="{FF2B5EF4-FFF2-40B4-BE49-F238E27FC236}">
                <a16:creationId xmlns:a16="http://schemas.microsoft.com/office/drawing/2014/main" id="{09D7CDE0-FE82-5775-7FCA-C775014E9CAD}"/>
              </a:ext>
            </a:extLst>
          </p:cNvPr>
          <p:cNvSpPr/>
          <p:nvPr/>
        </p:nvSpPr>
        <p:spPr>
          <a:xfrm>
            <a:off x="3238618" y="6193354"/>
            <a:ext cx="17526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4</a:t>
            </a:r>
            <a:endParaRPr lang="en-US" sz="2493" dirty="0"/>
          </a:p>
        </p:txBody>
      </p:sp>
      <p:sp>
        <p:nvSpPr>
          <p:cNvPr id="20" name="Text 9">
            <a:extLst>
              <a:ext uri="{FF2B5EF4-FFF2-40B4-BE49-F238E27FC236}">
                <a16:creationId xmlns:a16="http://schemas.microsoft.com/office/drawing/2014/main" id="{A828074B-83BA-C905-AB67-D24FA39DC09C}"/>
              </a:ext>
            </a:extLst>
          </p:cNvPr>
          <p:cNvSpPr/>
          <p:nvPr/>
        </p:nvSpPr>
        <p:spPr>
          <a:xfrm>
            <a:off x="3774757" y="6227392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Kernel Capability</a:t>
            </a:r>
            <a:endParaRPr lang="en-US" sz="2078" dirty="0"/>
          </a:p>
        </p:txBody>
      </p:sp>
      <p:sp>
        <p:nvSpPr>
          <p:cNvPr id="21" name="Text 10">
            <a:extLst>
              <a:ext uri="{FF2B5EF4-FFF2-40B4-BE49-F238E27FC236}">
                <a16:creationId xmlns:a16="http://schemas.microsoft.com/office/drawing/2014/main" id="{D8693BBE-320A-391C-CED2-F34818853281}"/>
              </a:ext>
            </a:extLst>
          </p:cNvPr>
          <p:cNvSpPr/>
          <p:nvPr/>
        </p:nvSpPr>
        <p:spPr>
          <a:xfrm>
            <a:off x="3774757" y="6756279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</a:rPr>
              <a:t>컨테이너의 프로세스 권한 제한</a:t>
            </a:r>
            <a:endParaRPr lang="en-US" sz="1662" dirty="0"/>
          </a:p>
        </p:txBody>
      </p:sp>
      <p:sp>
        <p:nvSpPr>
          <p:cNvPr id="22" name="Shape 11">
            <a:extLst>
              <a:ext uri="{FF2B5EF4-FFF2-40B4-BE49-F238E27FC236}">
                <a16:creationId xmlns:a16="http://schemas.microsoft.com/office/drawing/2014/main" id="{B2FC0E26-030F-6079-15D0-2A0FB2364FA6}"/>
              </a:ext>
            </a:extLst>
          </p:cNvPr>
          <p:cNvSpPr/>
          <p:nvPr/>
        </p:nvSpPr>
        <p:spPr>
          <a:xfrm>
            <a:off x="7508318" y="6161916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23" name="Text 12">
            <a:extLst>
              <a:ext uri="{FF2B5EF4-FFF2-40B4-BE49-F238E27FC236}">
                <a16:creationId xmlns:a16="http://schemas.microsoft.com/office/drawing/2014/main" id="{D7E9495B-65E8-BA42-CDAC-C7234AE2002F}"/>
              </a:ext>
            </a:extLst>
          </p:cNvPr>
          <p:cNvSpPr/>
          <p:nvPr/>
        </p:nvSpPr>
        <p:spPr>
          <a:xfrm>
            <a:off x="7661909" y="6193354"/>
            <a:ext cx="16764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5</a:t>
            </a:r>
            <a:endParaRPr lang="en-US" sz="2493" dirty="0"/>
          </a:p>
        </p:txBody>
      </p:sp>
      <p:sp>
        <p:nvSpPr>
          <p:cNvPr id="24" name="Text 13">
            <a:extLst>
              <a:ext uri="{FF2B5EF4-FFF2-40B4-BE49-F238E27FC236}">
                <a16:creationId xmlns:a16="http://schemas.microsoft.com/office/drawing/2014/main" id="{51BEFAB7-7A40-3E84-B639-D865DBBE7941}"/>
              </a:ext>
            </a:extLst>
          </p:cNvPr>
          <p:cNvSpPr/>
          <p:nvPr/>
        </p:nvSpPr>
        <p:spPr>
          <a:xfrm>
            <a:off x="8194237" y="6227392"/>
            <a:ext cx="2346960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 err="1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CGroups</a:t>
            </a:r>
            <a:endParaRPr lang="en-US" sz="2078" dirty="0"/>
          </a:p>
        </p:txBody>
      </p:sp>
      <p:sp>
        <p:nvSpPr>
          <p:cNvPr id="25" name="Text 14">
            <a:extLst>
              <a:ext uri="{FF2B5EF4-FFF2-40B4-BE49-F238E27FC236}">
                <a16:creationId xmlns:a16="http://schemas.microsoft.com/office/drawing/2014/main" id="{0E5F52C5-2F02-409D-874D-D3760FE5D89E}"/>
              </a:ext>
            </a:extLst>
          </p:cNvPr>
          <p:cNvSpPr/>
          <p:nvPr/>
        </p:nvSpPr>
        <p:spPr>
          <a:xfrm>
            <a:off x="8194237" y="6756279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리소스 사용량 제한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  <a:p>
            <a:pPr marL="0" indent="0">
              <a:lnSpc>
                <a:spcPts val="2992"/>
              </a:lnSpc>
              <a:buNone/>
            </a:pP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(CPU,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메모리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, Disk I/O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등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)</a:t>
            </a:r>
            <a:endParaRPr lang="en-US" sz="1662" dirty="0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87C5A2CC-1BDD-E614-46D9-88621E388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73" y="2813914"/>
            <a:ext cx="1143429" cy="105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9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3567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Text 2"/>
          <p:cNvSpPr/>
          <p:nvPr/>
        </p:nvSpPr>
        <p:spPr>
          <a:xfrm>
            <a:off x="791528" y="1190498"/>
            <a:ext cx="5829300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Java의 컨테이너 자원 관리</a:t>
            </a:r>
            <a:endParaRPr lang="en-US" sz="4155" dirty="0"/>
          </a:p>
        </p:txBody>
      </p:sp>
      <p:sp>
        <p:nvSpPr>
          <p:cNvPr id="6" name="Text 3"/>
          <p:cNvSpPr/>
          <p:nvPr/>
        </p:nvSpPr>
        <p:spPr>
          <a:xfrm>
            <a:off x="1840349" y="561048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01"/>
              </a:lnSpc>
              <a:buNone/>
            </a:pPr>
            <a:endParaRPr lang="en-US" sz="2078" dirty="0"/>
          </a:p>
        </p:txBody>
      </p:sp>
      <p:sp>
        <p:nvSpPr>
          <p:cNvPr id="9" name="Text 5"/>
          <p:cNvSpPr/>
          <p:nvPr/>
        </p:nvSpPr>
        <p:spPr>
          <a:xfrm>
            <a:off x="6259830" y="561048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01"/>
              </a:lnSpc>
            </a:pPr>
            <a:r>
              <a:rPr lang="en-US" altLang="ko-KR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JVM</a:t>
            </a:r>
            <a:endParaRPr lang="en-US" altLang="ko-KR" sz="2078" dirty="0"/>
          </a:p>
        </p:txBody>
      </p:sp>
      <p:sp>
        <p:nvSpPr>
          <p:cNvPr id="12" name="Text 7"/>
          <p:cNvSpPr/>
          <p:nvPr/>
        </p:nvSpPr>
        <p:spPr>
          <a:xfrm>
            <a:off x="10679311" y="561048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01"/>
              </a:lnSpc>
              <a:buNone/>
            </a:pPr>
            <a:r>
              <a:rPr lang="en-US" sz="2078" b="1" dirty="0" err="1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Cgroups</a:t>
            </a:r>
            <a:endParaRPr lang="en-US" sz="2078" dirty="0"/>
          </a:p>
        </p:txBody>
      </p:sp>
      <p:pic>
        <p:nvPicPr>
          <p:cNvPr id="14" name="Image 1">
            <a:extLst>
              <a:ext uri="{FF2B5EF4-FFF2-40B4-BE49-F238E27FC236}">
                <a16:creationId xmlns:a16="http://schemas.microsoft.com/office/drawing/2014/main" id="{0869C3C5-CDAB-19CF-35B0-2980A0AF9C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40349" y="2648780"/>
            <a:ext cx="2723975" cy="2723975"/>
          </a:xfrm>
          <a:prstGeom prst="rect">
            <a:avLst/>
          </a:prstGeom>
        </p:spPr>
      </p:pic>
      <p:sp>
        <p:nvSpPr>
          <p:cNvPr id="15" name="Text 5">
            <a:extLst>
              <a:ext uri="{FF2B5EF4-FFF2-40B4-BE49-F238E27FC236}">
                <a16:creationId xmlns:a16="http://schemas.microsoft.com/office/drawing/2014/main" id="{B8A36BBC-885A-F951-CFE4-999AA0C6F2AE}"/>
              </a:ext>
            </a:extLst>
          </p:cNvPr>
          <p:cNvSpPr/>
          <p:nvPr/>
        </p:nvSpPr>
        <p:spPr>
          <a:xfrm>
            <a:off x="1945838" y="561048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Pod / Container</a:t>
            </a:r>
            <a:endParaRPr lang="en-US" sz="2078" dirty="0"/>
          </a:p>
        </p:txBody>
      </p:sp>
      <p:pic>
        <p:nvPicPr>
          <p:cNvPr id="17" name="Image 0" descr="preencoded.png">
            <a:extLst>
              <a:ext uri="{FF2B5EF4-FFF2-40B4-BE49-F238E27FC236}">
                <a16:creationId xmlns:a16="http://schemas.microsoft.com/office/drawing/2014/main" id="{BF212C98-EEB1-AD44-769A-C4A6F34DF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123" y="2624611"/>
            <a:ext cx="2744153" cy="272397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14C24E0D-76D6-4EBB-4975-6874FE0D5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8352" y="3075978"/>
            <a:ext cx="3152775" cy="2114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2964722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sz="4155" b="1" dirty="0" err="1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Cgroups</a:t>
            </a:r>
            <a:endParaRPr lang="en-US" sz="4155" dirty="0"/>
          </a:p>
        </p:txBody>
      </p:sp>
      <p:sp>
        <p:nvSpPr>
          <p:cNvPr id="5" name="Shape 3"/>
          <p:cNvSpPr/>
          <p:nvPr/>
        </p:nvSpPr>
        <p:spPr>
          <a:xfrm>
            <a:off x="791528" y="4106527"/>
            <a:ext cx="4208502" cy="2833416"/>
          </a:xfrm>
          <a:prstGeom prst="roundRect">
            <a:avLst>
              <a:gd name="adj" fmla="val 4470"/>
            </a:avLst>
          </a:prstGeom>
          <a:solidFill>
            <a:srgbClr val="282C32"/>
          </a:solidFill>
          <a:ln/>
        </p:spPr>
      </p:sp>
      <p:sp>
        <p:nvSpPr>
          <p:cNvPr id="6" name="Text 4"/>
          <p:cNvSpPr/>
          <p:nvPr/>
        </p:nvSpPr>
        <p:spPr>
          <a:xfrm>
            <a:off x="1002506" y="4315955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What?</a:t>
            </a:r>
            <a:endParaRPr lang="en-US" sz="2078" dirty="0"/>
          </a:p>
        </p:txBody>
      </p:sp>
      <p:sp>
        <p:nvSpPr>
          <p:cNvPr id="7" name="Text 5"/>
          <p:cNvSpPr/>
          <p:nvPr/>
        </p:nvSpPr>
        <p:spPr>
          <a:xfrm>
            <a:off x="1002506" y="4844842"/>
            <a:ext cx="3786545" cy="150853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Linux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에서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프로세스의 사용 가능한 리소스(CPU, 메모리 등)를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제한하는 커널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기능</a:t>
            </a:r>
            <a:endParaRPr lang="en-US" sz="1662" dirty="0"/>
          </a:p>
        </p:txBody>
      </p:sp>
      <p:sp>
        <p:nvSpPr>
          <p:cNvPr id="8" name="Shape 6"/>
          <p:cNvSpPr/>
          <p:nvPr/>
        </p:nvSpPr>
        <p:spPr>
          <a:xfrm>
            <a:off x="5211008" y="4106527"/>
            <a:ext cx="4208502" cy="2833416"/>
          </a:xfrm>
          <a:prstGeom prst="roundRect">
            <a:avLst>
              <a:gd name="adj" fmla="val 4470"/>
            </a:avLst>
          </a:prstGeom>
          <a:solidFill>
            <a:srgbClr val="282C32"/>
          </a:solidFill>
          <a:ln/>
        </p:spPr>
      </p:sp>
      <p:sp>
        <p:nvSpPr>
          <p:cNvPr id="9" name="Text 7"/>
          <p:cNvSpPr/>
          <p:nvPr/>
        </p:nvSpPr>
        <p:spPr>
          <a:xfrm>
            <a:off x="5421987" y="4315955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Why?</a:t>
            </a:r>
            <a:endParaRPr lang="en-US" sz="2078" dirty="0"/>
          </a:p>
        </p:txBody>
      </p:sp>
      <p:sp>
        <p:nvSpPr>
          <p:cNvPr id="10" name="Text 8"/>
          <p:cNvSpPr/>
          <p:nvPr/>
        </p:nvSpPr>
        <p:spPr>
          <a:xfrm>
            <a:off x="5421987" y="4844842"/>
            <a:ext cx="3786545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프로세스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간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우선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순위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제어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,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리소스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보장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등,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안정적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인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운영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을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위해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사용</a:t>
            </a:r>
            <a:endParaRPr lang="en-US" sz="1662" dirty="0"/>
          </a:p>
        </p:txBody>
      </p:sp>
      <p:sp>
        <p:nvSpPr>
          <p:cNvPr id="11" name="Shape 9"/>
          <p:cNvSpPr/>
          <p:nvPr/>
        </p:nvSpPr>
        <p:spPr>
          <a:xfrm>
            <a:off x="9630489" y="4106527"/>
            <a:ext cx="4208502" cy="2833416"/>
          </a:xfrm>
          <a:prstGeom prst="roundRect">
            <a:avLst>
              <a:gd name="adj" fmla="val 4470"/>
            </a:avLst>
          </a:prstGeom>
          <a:solidFill>
            <a:srgbClr val="282C32"/>
          </a:solidFill>
          <a:ln/>
        </p:spPr>
      </p:sp>
      <p:sp>
        <p:nvSpPr>
          <p:cNvPr id="12" name="Text 10"/>
          <p:cNvSpPr/>
          <p:nvPr/>
        </p:nvSpPr>
        <p:spPr>
          <a:xfrm>
            <a:off x="9841468" y="4315955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How?</a:t>
            </a:r>
            <a:endParaRPr lang="en-US" sz="2078" dirty="0"/>
          </a:p>
        </p:txBody>
      </p:sp>
      <p:sp>
        <p:nvSpPr>
          <p:cNvPr id="13" name="Text 11"/>
          <p:cNvSpPr/>
          <p:nvPr/>
        </p:nvSpPr>
        <p:spPr>
          <a:xfrm>
            <a:off x="9841468" y="4844841"/>
            <a:ext cx="3786545" cy="230452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cgroup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파일 시스템 생성 후 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, 원하는 프로세스를 실행할 때 해당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그룹으로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강제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하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는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방법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제공</a:t>
            </a:r>
            <a:endParaRPr lang="en-US" sz="1662" dirty="0"/>
          </a:p>
        </p:txBody>
      </p:sp>
      <p:pic>
        <p:nvPicPr>
          <p:cNvPr id="15" name="Image 0" descr="preencoded.png">
            <a:extLst>
              <a:ext uri="{FF2B5EF4-FFF2-40B4-BE49-F238E27FC236}">
                <a16:creationId xmlns:a16="http://schemas.microsoft.com/office/drawing/2014/main" id="{29C09BA9-99AC-2785-EA0D-EABDD63FF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6258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1884729"/>
            <a:ext cx="4693920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LXCFS </a:t>
            </a:r>
            <a:r>
              <a:rPr lang="en-US" sz="4155" b="1" dirty="0" err="1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프로젝트</a:t>
            </a:r>
            <a:endParaRPr lang="en-US" sz="4155" dirty="0"/>
          </a:p>
        </p:txBody>
      </p:sp>
      <p:sp>
        <p:nvSpPr>
          <p:cNvPr id="5" name="Text 3"/>
          <p:cNvSpPr/>
          <p:nvPr/>
        </p:nvSpPr>
        <p:spPr>
          <a:xfrm>
            <a:off x="791528" y="2775032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What?</a:t>
            </a:r>
            <a:endParaRPr lang="en-US" sz="2078" dirty="0"/>
          </a:p>
        </p:txBody>
      </p:sp>
      <p:sp>
        <p:nvSpPr>
          <p:cNvPr id="6" name="Text 4"/>
          <p:cNvSpPr/>
          <p:nvPr/>
        </p:nvSpPr>
        <p:spPr>
          <a:xfrm>
            <a:off x="791528" y="3429670"/>
            <a:ext cx="7560945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 err="1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Cgroups</a:t>
            </a: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값을 인식하여 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/proc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에 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bind mount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하는 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file system</a:t>
            </a:r>
            <a:endParaRPr lang="en-US" sz="1662" dirty="0"/>
          </a:p>
        </p:txBody>
      </p:sp>
      <p:sp>
        <p:nvSpPr>
          <p:cNvPr id="7" name="Text 5"/>
          <p:cNvSpPr/>
          <p:nvPr/>
        </p:nvSpPr>
        <p:spPr>
          <a:xfrm>
            <a:off x="791528" y="4498199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Why?</a:t>
            </a:r>
            <a:endParaRPr lang="en-US" sz="2078" dirty="0"/>
          </a:p>
        </p:txBody>
      </p:sp>
      <p:sp>
        <p:nvSpPr>
          <p:cNvPr id="8" name="Text 6"/>
          <p:cNvSpPr/>
          <p:nvPr/>
        </p:nvSpPr>
        <p:spPr>
          <a:xfrm>
            <a:off x="791528" y="5152837"/>
            <a:ext cx="7560945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컨테이너의 리소스 사용량을 보다 정확하게 파악하고 관리할 수 있게 도와주며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컨테이너가 독립적인 환경에서 동작 시키도록 함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</p:txBody>
      </p:sp>
      <p:pic>
        <p:nvPicPr>
          <p:cNvPr id="9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1690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  <p:txBody>
          <a:bodyPr/>
          <a:lstStyle/>
          <a:p>
            <a:endParaRPr lang="ko-KR" altLang="en-US" dirty="0"/>
          </a:p>
        </p:txBody>
      </p:sp>
      <p:sp>
        <p:nvSpPr>
          <p:cNvPr id="16" name="Text 3">
            <a:extLst>
              <a:ext uri="{FF2B5EF4-FFF2-40B4-BE49-F238E27FC236}">
                <a16:creationId xmlns:a16="http://schemas.microsoft.com/office/drawing/2014/main" id="{01553CF8-63C0-DC8A-2E50-508169BDA80F}"/>
              </a:ext>
            </a:extLst>
          </p:cNvPr>
          <p:cNvSpPr/>
          <p:nvPr/>
        </p:nvSpPr>
        <p:spPr>
          <a:xfrm>
            <a:off x="783908" y="566684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Admission Control</a:t>
            </a:r>
            <a:endParaRPr lang="en-US" sz="2078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FBFA8CFD-BF5E-8449-F620-3D69917FE900}"/>
              </a:ext>
            </a:extLst>
          </p:cNvPr>
          <p:cNvGrpSpPr/>
          <p:nvPr/>
        </p:nvGrpSpPr>
        <p:grpSpPr>
          <a:xfrm>
            <a:off x="8497799" y="-38738"/>
            <a:ext cx="6140221" cy="8265178"/>
            <a:chOff x="8497799" y="-38738"/>
            <a:chExt cx="6140221" cy="8265178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6CBD5003-8BCC-C12B-36F2-B80FA533BE42}"/>
                </a:ext>
              </a:extLst>
            </p:cNvPr>
            <p:cNvSpPr/>
            <p:nvPr/>
          </p:nvSpPr>
          <p:spPr>
            <a:xfrm>
              <a:off x="8504887" y="6048574"/>
              <a:ext cx="6133133" cy="2177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5E0FEC9D-8729-0A92-30EA-6A3AB6B3AA7A}"/>
                </a:ext>
              </a:extLst>
            </p:cNvPr>
            <p:cNvSpPr/>
            <p:nvPr/>
          </p:nvSpPr>
          <p:spPr>
            <a:xfrm>
              <a:off x="8504886" y="-38738"/>
              <a:ext cx="6133133" cy="2177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56256B86-DB6A-8335-C617-39301BCAD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97799" y="2139128"/>
              <a:ext cx="6133132" cy="4862382"/>
            </a:xfrm>
            <a:prstGeom prst="rect">
              <a:avLst/>
            </a:prstGeom>
          </p:spPr>
        </p:pic>
      </p:grpSp>
      <p:sp>
        <p:nvSpPr>
          <p:cNvPr id="7" name="Text 2">
            <a:extLst>
              <a:ext uri="{FF2B5EF4-FFF2-40B4-BE49-F238E27FC236}">
                <a16:creationId xmlns:a16="http://schemas.microsoft.com/office/drawing/2014/main" id="{D27ECF96-D7CB-63E3-EBF2-6B93B8F1F10A}"/>
              </a:ext>
            </a:extLst>
          </p:cNvPr>
          <p:cNvSpPr/>
          <p:nvPr/>
        </p:nvSpPr>
        <p:spPr>
          <a:xfrm>
            <a:off x="791528" y="1884729"/>
            <a:ext cx="4693920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endParaRPr lang="en-US" sz="4155" dirty="0"/>
          </a:p>
        </p:txBody>
      </p:sp>
      <p:sp>
        <p:nvSpPr>
          <p:cNvPr id="9" name="Text 3">
            <a:extLst>
              <a:ext uri="{FF2B5EF4-FFF2-40B4-BE49-F238E27FC236}">
                <a16:creationId xmlns:a16="http://schemas.microsoft.com/office/drawing/2014/main" id="{8531AC76-73F0-3238-AC49-E9CC84C797DB}"/>
              </a:ext>
            </a:extLst>
          </p:cNvPr>
          <p:cNvSpPr/>
          <p:nvPr/>
        </p:nvSpPr>
        <p:spPr>
          <a:xfrm>
            <a:off x="791528" y="2469341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Authentication</a:t>
            </a:r>
            <a:endParaRPr lang="en-US" sz="2078" dirty="0"/>
          </a:p>
        </p:txBody>
      </p:sp>
      <p:sp>
        <p:nvSpPr>
          <p:cNvPr id="10" name="Text 4">
            <a:extLst>
              <a:ext uri="{FF2B5EF4-FFF2-40B4-BE49-F238E27FC236}">
                <a16:creationId xmlns:a16="http://schemas.microsoft.com/office/drawing/2014/main" id="{410DAF78-0137-EAB3-43E0-F11769DAC364}"/>
              </a:ext>
            </a:extLst>
          </p:cNvPr>
          <p:cNvSpPr/>
          <p:nvPr/>
        </p:nvSpPr>
        <p:spPr>
          <a:xfrm>
            <a:off x="791528" y="3123979"/>
            <a:ext cx="7560945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anose="00000500000000000000" pitchFamily="2" charset="0"/>
                <a:ea typeface="Montserrat" pitchFamily="34" charset="-122"/>
                <a:cs typeface="Montserrat" pitchFamily="34" charset="-120"/>
              </a:rPr>
              <a:t>사용자 또는 시스템의 신원 확인</a:t>
            </a:r>
            <a:endParaRPr lang="en-US" altLang="ko-KR" sz="1662" dirty="0">
              <a:solidFill>
                <a:srgbClr val="EEEFF5"/>
              </a:solidFill>
              <a:latin typeface="Montserrat" panose="00000500000000000000" pitchFamily="2" charset="0"/>
              <a:ea typeface="Montserrat" pitchFamily="34" charset="-122"/>
              <a:cs typeface="Montserrat" pitchFamily="34" charset="-120"/>
            </a:endParaRPr>
          </a:p>
          <a:p>
            <a:pPr marL="0" indent="0">
              <a:lnSpc>
                <a:spcPts val="2992"/>
              </a:lnSpc>
              <a:buNone/>
            </a:pPr>
            <a:r>
              <a:rPr lang="en-US" altLang="ko-KR" sz="1662" dirty="0">
                <a:solidFill>
                  <a:srgbClr val="EEEFF5"/>
                </a:solidFill>
                <a:latin typeface="Montserrat" panose="00000500000000000000" pitchFamily="2" charset="0"/>
                <a:ea typeface="Montserrat" pitchFamily="34" charset="-122"/>
                <a:cs typeface="Montserrat" pitchFamily="34" charset="-120"/>
              </a:rPr>
              <a:t>“</a:t>
            </a:r>
            <a:r>
              <a:rPr lang="ko-KR" altLang="en-US" sz="1662" dirty="0">
                <a:solidFill>
                  <a:srgbClr val="EEEFF5"/>
                </a:solidFill>
                <a:latin typeface="Montserrat" panose="00000500000000000000" pitchFamily="2" charset="0"/>
                <a:ea typeface="Montserrat" pitchFamily="34" charset="-122"/>
                <a:cs typeface="Montserrat" pitchFamily="34" charset="-120"/>
              </a:rPr>
              <a:t>누가 요청을 했는가</a:t>
            </a:r>
            <a:r>
              <a:rPr lang="en-US" altLang="ko-KR" sz="1662" dirty="0">
                <a:solidFill>
                  <a:srgbClr val="EEEFF5"/>
                </a:solidFill>
                <a:latin typeface="Montserrat" panose="00000500000000000000" pitchFamily="2" charset="0"/>
                <a:ea typeface="Montserrat" pitchFamily="34" charset="-122"/>
                <a:cs typeface="Montserrat" pitchFamily="34" charset="-120"/>
              </a:rPr>
              <a:t>＂</a:t>
            </a: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2EAE552E-043C-3694-F9D7-9A8BA7051A0B}"/>
              </a:ext>
            </a:extLst>
          </p:cNvPr>
          <p:cNvSpPr/>
          <p:nvPr/>
        </p:nvSpPr>
        <p:spPr>
          <a:xfrm>
            <a:off x="791528" y="4192508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Authorization</a:t>
            </a:r>
            <a:endParaRPr lang="en-US" sz="2078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72A01151-5355-3A58-EAF4-16A921836A56}"/>
              </a:ext>
            </a:extLst>
          </p:cNvPr>
          <p:cNvSpPr/>
          <p:nvPr/>
        </p:nvSpPr>
        <p:spPr>
          <a:xfrm>
            <a:off x="783908" y="4818978"/>
            <a:ext cx="7560945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인증된 사용자 또는 시스템이 요청한 작업을 수행할 권한이 있는지 확인</a:t>
            </a:r>
            <a:b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</a:b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“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요청자가 권한이 있는가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”</a:t>
            </a:r>
            <a:endParaRPr lang="en-US" sz="1662" dirty="0"/>
          </a:p>
        </p:txBody>
      </p:sp>
      <p:sp>
        <p:nvSpPr>
          <p:cNvPr id="18" name="Text 4">
            <a:extLst>
              <a:ext uri="{FF2B5EF4-FFF2-40B4-BE49-F238E27FC236}">
                <a16:creationId xmlns:a16="http://schemas.microsoft.com/office/drawing/2014/main" id="{9E36DF96-4BB1-A69A-9F2D-2D166BBCC1CC}"/>
              </a:ext>
            </a:extLst>
          </p:cNvPr>
          <p:cNvSpPr/>
          <p:nvPr/>
        </p:nvSpPr>
        <p:spPr>
          <a:xfrm>
            <a:off x="791527" y="6344871"/>
            <a:ext cx="7560945" cy="7542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인증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,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인가된 요청이 클러스터 규칙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/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정책을 준수하는지 확인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  <a:p>
            <a:pPr marL="0" indent="0">
              <a:lnSpc>
                <a:spcPts val="2992"/>
              </a:lnSpc>
              <a:buNone/>
            </a:pP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“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요청이 정책을 준수하는가</a:t>
            </a:r>
            <a:r>
              <a:rPr lang="en-US" altLang="ko-KR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”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endParaRPr lang="en-US" sz="1662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B2C3F451-D342-0F82-6C18-841BFB270CF3}"/>
              </a:ext>
            </a:extLst>
          </p:cNvPr>
          <p:cNvSpPr/>
          <p:nvPr/>
        </p:nvSpPr>
        <p:spPr>
          <a:xfrm>
            <a:off x="791528" y="1366479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API control access</a:t>
            </a:r>
            <a:endParaRPr lang="en-US" altLang="ko-KR" sz="4155" dirty="0"/>
          </a:p>
        </p:txBody>
      </p:sp>
    </p:spTree>
    <p:extLst>
      <p:ext uri="{BB962C8B-B14F-4D97-AF65-F5344CB8AC3E}">
        <p14:creationId xmlns:p14="http://schemas.microsoft.com/office/powerpoint/2010/main" val="182355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2277346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Admission Control</a:t>
            </a:r>
            <a:endParaRPr lang="en-US" altLang="ko-KR" sz="4155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4E13AA8-0B9A-E96B-524A-6A9D77EC2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23" y="3481743"/>
            <a:ext cx="6385638" cy="3252886"/>
          </a:xfrm>
          <a:prstGeom prst="rect">
            <a:avLst/>
          </a:prstGeom>
        </p:spPr>
      </p:pic>
      <p:sp>
        <p:nvSpPr>
          <p:cNvPr id="8" name="Shape 3">
            <a:extLst>
              <a:ext uri="{FF2B5EF4-FFF2-40B4-BE49-F238E27FC236}">
                <a16:creationId xmlns:a16="http://schemas.microsoft.com/office/drawing/2014/main" id="{B06456FC-4DCD-7FE7-B162-4D9CFFBF8FC0}"/>
              </a:ext>
            </a:extLst>
          </p:cNvPr>
          <p:cNvSpPr/>
          <p:nvPr/>
        </p:nvSpPr>
        <p:spPr>
          <a:xfrm>
            <a:off x="7579741" y="3206773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9BEF0412-8DAB-3FE4-77CD-C57B48BC9988}"/>
              </a:ext>
            </a:extLst>
          </p:cNvPr>
          <p:cNvSpPr/>
          <p:nvPr/>
        </p:nvSpPr>
        <p:spPr>
          <a:xfrm>
            <a:off x="7760001" y="3238211"/>
            <a:ext cx="11430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1</a:t>
            </a:r>
            <a:endParaRPr lang="en-US" sz="2493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9E56F9D3-925E-470E-5D8E-0FD699E32837}"/>
              </a:ext>
            </a:extLst>
          </p:cNvPr>
          <p:cNvSpPr/>
          <p:nvPr/>
        </p:nvSpPr>
        <p:spPr>
          <a:xfrm>
            <a:off x="8265660" y="3272249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Mutating Webhook</a:t>
            </a:r>
            <a:endParaRPr lang="en-US" sz="2078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480C615F-3287-A60C-5602-85C1194E966C}"/>
              </a:ext>
            </a:extLst>
          </p:cNvPr>
          <p:cNvSpPr/>
          <p:nvPr/>
        </p:nvSpPr>
        <p:spPr>
          <a:xfrm>
            <a:off x="8265660" y="3801136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API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요청에 대한 리소스 수정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</p:txBody>
      </p:sp>
      <p:sp>
        <p:nvSpPr>
          <p:cNvPr id="12" name="Shape 7">
            <a:extLst>
              <a:ext uri="{FF2B5EF4-FFF2-40B4-BE49-F238E27FC236}">
                <a16:creationId xmlns:a16="http://schemas.microsoft.com/office/drawing/2014/main" id="{8CB7FD21-38A7-F4E9-7EC0-005FAE914FC6}"/>
              </a:ext>
            </a:extLst>
          </p:cNvPr>
          <p:cNvSpPr/>
          <p:nvPr/>
        </p:nvSpPr>
        <p:spPr>
          <a:xfrm>
            <a:off x="7579740" y="4584464"/>
            <a:ext cx="474940" cy="471448"/>
          </a:xfrm>
          <a:prstGeom prst="roundRect">
            <a:avLst>
              <a:gd name="adj" fmla="val 26865"/>
            </a:avLst>
          </a:prstGeom>
          <a:solidFill>
            <a:srgbClr val="282C32"/>
          </a:solidFill>
          <a:ln/>
        </p:spPr>
      </p:sp>
      <p:sp>
        <p:nvSpPr>
          <p:cNvPr id="13" name="Text 8">
            <a:extLst>
              <a:ext uri="{FF2B5EF4-FFF2-40B4-BE49-F238E27FC236}">
                <a16:creationId xmlns:a16="http://schemas.microsoft.com/office/drawing/2014/main" id="{F9A53DB1-1571-0DFA-8F8E-DA26704F18E3}"/>
              </a:ext>
            </a:extLst>
          </p:cNvPr>
          <p:cNvSpPr/>
          <p:nvPr/>
        </p:nvSpPr>
        <p:spPr>
          <a:xfrm>
            <a:off x="7729521" y="4615902"/>
            <a:ext cx="175260" cy="40845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41"/>
              </a:lnSpc>
              <a:buNone/>
            </a:pPr>
            <a:r>
              <a:rPr lang="en-US" sz="2493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2</a:t>
            </a:r>
            <a:endParaRPr lang="en-US" sz="2493" dirty="0"/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3F5CEC49-AB1E-88BD-C7EF-A1DD22B16AED}"/>
              </a:ext>
            </a:extLst>
          </p:cNvPr>
          <p:cNvSpPr/>
          <p:nvPr/>
        </p:nvSpPr>
        <p:spPr>
          <a:xfrm>
            <a:off x="8265660" y="4649940"/>
            <a:ext cx="2110859" cy="34037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01"/>
              </a:lnSpc>
              <a:buNone/>
            </a:pPr>
            <a:r>
              <a:rPr lang="en-US" sz="2078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Validating Webhook</a:t>
            </a:r>
            <a:endParaRPr lang="en-US" sz="2078" dirty="0"/>
          </a:p>
        </p:txBody>
      </p:sp>
      <p:sp>
        <p:nvSpPr>
          <p:cNvPr id="15" name="Text 10">
            <a:extLst>
              <a:ext uri="{FF2B5EF4-FFF2-40B4-BE49-F238E27FC236}">
                <a16:creationId xmlns:a16="http://schemas.microsoft.com/office/drawing/2014/main" id="{FBFF4B53-7E09-12AD-62F6-70724782F669}"/>
              </a:ext>
            </a:extLst>
          </p:cNvPr>
          <p:cNvSpPr/>
          <p:nvPr/>
        </p:nvSpPr>
        <p:spPr>
          <a:xfrm>
            <a:off x="8265660" y="5178827"/>
            <a:ext cx="3522583" cy="11314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992"/>
              </a:lnSpc>
              <a:buNone/>
            </a:pPr>
            <a:r>
              <a:rPr 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API </a:t>
            </a:r>
            <a:r>
              <a:rPr lang="ko-KR" altLang="en-US" sz="1662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요청을 승인 또는 거부</a:t>
            </a:r>
            <a:endParaRPr lang="en-US" altLang="ko-KR" sz="1662" dirty="0">
              <a:solidFill>
                <a:srgbClr val="EEEFF5"/>
              </a:solidFill>
              <a:latin typeface="Montserrat" pitchFamily="34" charset="0"/>
              <a:ea typeface="Montserrat" pitchFamily="34" charset="-122"/>
              <a:cs typeface="Montserrat" pitchFamily="34" charset="-120"/>
            </a:endParaRPr>
          </a:p>
        </p:txBody>
      </p:sp>
      <p:pic>
        <p:nvPicPr>
          <p:cNvPr id="5" name="Image 0">
            <a:extLst>
              <a:ext uri="{FF2B5EF4-FFF2-40B4-BE49-F238E27FC236}">
                <a16:creationId xmlns:a16="http://schemas.microsoft.com/office/drawing/2014/main" id="{C1523C91-6952-C296-A0A2-215DB35922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3217"/>
          <a:stretch/>
        </p:blipFill>
        <p:spPr>
          <a:xfrm>
            <a:off x="0" y="0"/>
            <a:ext cx="14630400" cy="212600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169088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791528" y="2277346"/>
            <a:ext cx="4221718" cy="68087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02"/>
              </a:lnSpc>
              <a:buNone/>
            </a:pP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LXCFS</a:t>
            </a:r>
            <a:r>
              <a:rPr lang="ko-KR" altLang="en-US" sz="4155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on</a:t>
            </a:r>
            <a:r>
              <a:rPr lang="ko-KR" altLang="en-US" sz="4155" b="1" dirty="0">
                <a:solidFill>
                  <a:srgbClr val="60A9FF"/>
                </a:solidFill>
                <a:latin typeface="Barlow" pitchFamily="34" charset="0"/>
              </a:rPr>
              <a:t> </a:t>
            </a:r>
            <a:r>
              <a:rPr lang="en-US" altLang="ko-KR" sz="4155" b="1" dirty="0">
                <a:solidFill>
                  <a:srgbClr val="60A9FF"/>
                </a:solidFill>
                <a:latin typeface="Barlow" pitchFamily="34" charset="0"/>
              </a:rPr>
              <a:t>Kubernetes</a:t>
            </a:r>
            <a:endParaRPr lang="en-US" altLang="ko-KR" sz="4155" dirty="0"/>
          </a:p>
        </p:txBody>
      </p:sp>
      <p:pic>
        <p:nvPicPr>
          <p:cNvPr id="5" name="Image 0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3908" y="3460989"/>
            <a:ext cx="6175634" cy="3046561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7580233" y="3460989"/>
            <a:ext cx="6266259" cy="349270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Pod 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생성요청</a:t>
            </a:r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Mutating Webhook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으로 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LXCFS Admission Webhook 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생성</a:t>
            </a:r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>
              <a:buFont typeface="+mj-lt"/>
              <a:buAutoNum type="arabicPeriod"/>
            </a:pPr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LXCFS </a:t>
            </a:r>
            <a:r>
              <a:rPr lang="en-US" altLang="ko-KR" sz="1600" dirty="0" err="1">
                <a:solidFill>
                  <a:schemeClr val="bg1"/>
                </a:solidFill>
                <a:latin typeface="Montserrat" panose="00000500000000000000" pitchFamily="2" charset="0"/>
              </a:rPr>
              <a:t>Daemonset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에서 컨테이너의 </a:t>
            </a:r>
            <a:r>
              <a:rPr lang="en-US" altLang="ko-KR" sz="1600" dirty="0" err="1">
                <a:solidFill>
                  <a:schemeClr val="bg1"/>
                </a:solidFill>
                <a:latin typeface="Montserrat" panose="00000500000000000000" pitchFamily="2" charset="0"/>
              </a:rPr>
              <a:t>Cgroup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-aware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값으로 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 /proc 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계산</a:t>
            </a:r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Mutate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 된 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/proc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을 마운트 후 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ETCD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에 </a:t>
            </a:r>
            <a:r>
              <a:rPr lang="en-US" altLang="ko-KR" sz="1600" dirty="0">
                <a:solidFill>
                  <a:schemeClr val="bg1"/>
                </a:solidFill>
                <a:latin typeface="Montserrat" panose="00000500000000000000" pitchFamily="2" charset="0"/>
              </a:rPr>
              <a:t>pod</a:t>
            </a:r>
            <a:r>
              <a:rPr lang="ko-KR" altLang="en-US" sz="1600" dirty="0">
                <a:solidFill>
                  <a:schemeClr val="bg1"/>
                </a:solidFill>
                <a:latin typeface="Montserrat" panose="00000500000000000000" pitchFamily="2" charset="0"/>
              </a:rPr>
              <a:t> 정보 저장 후 생성</a:t>
            </a:r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endParaRPr lang="en-US" altLang="ko-KR" sz="16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pic>
        <p:nvPicPr>
          <p:cNvPr id="8" name="Image 0">
            <a:extLst>
              <a:ext uri="{FF2B5EF4-FFF2-40B4-BE49-F238E27FC236}">
                <a16:creationId xmlns:a16="http://schemas.microsoft.com/office/drawing/2014/main" id="{96D5AC62-D4FF-A4F8-8076-18D7BEEFC1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0791"/>
          <a:stretch/>
        </p:blipFill>
        <p:spPr>
          <a:xfrm>
            <a:off x="0" y="1"/>
            <a:ext cx="14630400" cy="221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8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365</Words>
  <Application>Microsoft Office PowerPoint</Application>
  <PresentationFormat>사용자 지정</PresentationFormat>
  <Paragraphs>98</Paragraphs>
  <Slides>12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맑은 고딕</vt:lpstr>
      <vt:lpstr>Arial</vt:lpstr>
      <vt:lpstr>Barlow</vt:lpstr>
      <vt:lpstr>Calibri</vt:lpstr>
      <vt:lpstr>Montserrat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Yejun Kim</cp:lastModifiedBy>
  <cp:revision>11</cp:revision>
  <dcterms:created xsi:type="dcterms:W3CDTF">2023-07-13T15:31:52Z</dcterms:created>
  <dcterms:modified xsi:type="dcterms:W3CDTF">2023-07-18T15:54:20Z</dcterms:modified>
</cp:coreProperties>
</file>